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98" r:id="rId12"/>
    <p:sldId id="297" r:id="rId13"/>
    <p:sldId id="299" r:id="rId14"/>
    <p:sldId id="300" r:id="rId15"/>
    <p:sldId id="301" r:id="rId16"/>
    <p:sldId id="264" r:id="rId17"/>
    <p:sldId id="265" r:id="rId18"/>
    <p:sldId id="280" r:id="rId19"/>
    <p:sldId id="267" r:id="rId20"/>
    <p:sldId id="292" r:id="rId21"/>
    <p:sldId id="268" r:id="rId22"/>
    <p:sldId id="26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8E51D-404D-467B-9E75-190C5E030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90188C-2F36-41E9-9A79-7D2D786D3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79236-B4D9-4259-A6ED-C9BEDB9D5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C131-8D06-4BC7-952A-3950AB59DEA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8BCC4-A705-45FA-B7A3-F4EABE812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A75DB-4244-4D51-9E70-E3AF3C8F0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C303-CC2F-4ED3-9CA6-3C3B1CF58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99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5FD7B-BB94-4BDD-B81E-951321A1D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019DCE-FB49-4D5C-BD89-EAE904E4A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B6B45-301B-408C-8BDF-F8F844D3A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C131-8D06-4BC7-952A-3950AB59DEA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EEB00-1C0A-43E6-AC2A-858CED69D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33CAE-701F-437A-847D-33CAE6B0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C303-CC2F-4ED3-9CA6-3C3B1CF58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22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65E79A-02A8-4223-A51C-6915948EA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37B884-44B5-4362-992C-EFD831C70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C137B-96CE-4063-AB67-AD8E209EC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C131-8D06-4BC7-952A-3950AB59DEA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49112-FF30-487B-B48B-A04CD5AC2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C84E1-BCBC-4A67-A41A-4EB4A911E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C303-CC2F-4ED3-9CA6-3C3B1CF58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15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40AE5-6B32-4EFC-B745-869DB73FC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0B180-6F77-48F2-93F2-43034E739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BB3E8-EFC8-4B19-BA3F-AD1728822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C131-8D06-4BC7-952A-3950AB59DEA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D17A6-2B27-49CC-927B-37975A5D5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0BA05-4181-4081-8B8F-D5B5B1540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C303-CC2F-4ED3-9CA6-3C3B1CF58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63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DBBC8-F55C-4A46-9632-3DD40D0CC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47BE0-FF96-4A68-9A3C-F8FD0EDC4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26002-2805-4C0B-BED7-E49AC4A41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C131-8D06-4BC7-952A-3950AB59DEA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2E970-A02F-4923-91F1-205429606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84867-7398-4ACA-AC98-23FA82105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C303-CC2F-4ED3-9CA6-3C3B1CF58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2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6B0F2-98E2-407F-BC13-BD9D67F9D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BA36F-E9C4-40C7-A4F2-B943549EA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0FB793-9067-474F-AEA9-357E96231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F9B6D-9DD9-447A-BF18-6E32FFEF3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C131-8D06-4BC7-952A-3950AB59DEA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04360-ABAD-4FDC-98F3-94B6A36D6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4492D-D22C-4C42-A6D4-9FA104B99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C303-CC2F-4ED3-9CA6-3C3B1CF58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67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28DBA-FBAA-47AA-B0A6-3988E2CCF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CB6F1-4688-47B3-B837-DAEA5BF94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1A750A-B225-41E3-B215-6A3630B85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4F0310-6828-4395-9A16-CC35C940BD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0B0B84-0CC1-484E-A2B8-57E80641B7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75721B-81CB-4E6F-92A9-A99FEF97B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C131-8D06-4BC7-952A-3950AB59DEA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DF1AB5-846A-45F6-8CEB-00B8BB258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1038F2-9C01-4965-9CE5-F83A215DF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C303-CC2F-4ED3-9CA6-3C3B1CF58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83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A1A23-61B1-4C59-8A8A-77ACA2A0C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862513-AFA8-4EC2-9BB9-7E59E50E6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C131-8D06-4BC7-952A-3950AB59DEA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FE572A-E2A1-448D-8BCF-C2028832B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0CE5D1-D155-4593-91F7-9F3139B75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C303-CC2F-4ED3-9CA6-3C3B1CF58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91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27063E-A83F-4E42-92A4-8C973BA15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C131-8D06-4BC7-952A-3950AB59DEA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9CF777-DE42-4088-A512-EB2AB7114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F9F48-575F-41BF-8AA4-7AEA9CAFC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C303-CC2F-4ED3-9CA6-3C3B1CF58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15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14D24-1586-488B-BB31-AA9F2B42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0BCFB-5AE9-4AF5-A79F-04B78C66D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DA88D5-2270-4343-909B-3F309430E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E196F-61CD-44B8-AA12-1D386C0DA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C131-8D06-4BC7-952A-3950AB59DEA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06D019-8E55-403E-9DE0-E14501846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A45704-E413-43B9-9DEC-FBBFB1F62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C303-CC2F-4ED3-9CA6-3C3B1CF58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36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2C09C-821A-4E52-BCD6-C22CDBC24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9EE1F6-0D65-4CEA-BC9B-03BF74EEE0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CFE83-5DF5-4B54-8CAF-1111849AA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63BB8-BD55-40C0-9C03-5E358EFAA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C131-8D06-4BC7-952A-3950AB59DEA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992E6-68CB-4FA4-BDFD-7CED192D8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EE7C7-D36F-46A8-9B33-F9A828037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C303-CC2F-4ED3-9CA6-3C3B1CF58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23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B423C3-2734-4C07-9994-D835D5AF5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03056-F90E-40D3-8B69-E6177CEE4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444B4-4747-41E2-B431-7F69C5B82F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CC131-8D06-4BC7-952A-3950AB59DEA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500C5-D477-472D-ABC3-034F173B80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ED30C-0807-4A73-8D4D-5327F9BA0C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C303-CC2F-4ED3-9CA6-3C3B1CF58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60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1ZnMYXCm68?feature=oembe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RrkvwLeGj4?feature=oembed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6mNAyM6xpM?feature=oembed" TargetMode="External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pGiqq3VW4M?feature=oembed" TargetMode="Externa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kpSCdvPxPE?start=16&amp;feature=oembed" TargetMode="External"/><Relationship Id="rId5" Type="http://schemas.openxmlformats.org/officeDocument/2006/relationships/hyperlink" Target="https://www.atletiekunie.nl/sites/default/files/userfiles/thema/themadagen/looptrainersdag/2018/Handouts/Plyometrie%20Artikel%202%20-%20Nout%20van%20der%20Velden.pdf" TargetMode="Externa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XZbMA-0YcY?feature=oembed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jpeg"/><Relationship Id="rId3" Type="http://schemas.openxmlformats.org/officeDocument/2006/relationships/video" Target="https://www.youtube.com/embed/HS76PXaq7bE?feature=oembed" TargetMode="Externa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7.jpeg"/><Relationship Id="rId2" Type="http://schemas.openxmlformats.org/officeDocument/2006/relationships/video" Target="https://www.youtube.com/embed/0CrX59ulj9U?feature=oembed" TargetMode="External"/><Relationship Id="rId1" Type="http://schemas.openxmlformats.org/officeDocument/2006/relationships/video" Target="https://www.youtube.com/embed/lYIzygREtVI?feature=oembed" TargetMode="External"/><Relationship Id="rId6" Type="http://schemas.openxmlformats.org/officeDocument/2006/relationships/video" Target="https://www.youtube.com/embed/e6V9IM2nKx8?feature=oembed" TargetMode="External"/><Relationship Id="rId11" Type="http://schemas.openxmlformats.org/officeDocument/2006/relationships/image" Target="../media/image16.jpeg"/><Relationship Id="rId5" Type="http://schemas.openxmlformats.org/officeDocument/2006/relationships/video" Target="https://www.youtube.com/embed/fLAiAbctG_8?feature=oembed" TargetMode="External"/><Relationship Id="rId10" Type="http://schemas.openxmlformats.org/officeDocument/2006/relationships/image" Target="../media/image15.jpeg"/><Relationship Id="rId4" Type="http://schemas.openxmlformats.org/officeDocument/2006/relationships/video" Target="https://www.youtube.com/embed/nLuvQCTPrcY?feature=oembed" TargetMode="External"/><Relationship Id="rId9" Type="http://schemas.openxmlformats.org/officeDocument/2006/relationships/image" Target="../media/image14.jpeg"/><Relationship Id="rId1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269D4E3-9C86-41EA-A097-E63A7FD063B3}"/>
              </a:ext>
            </a:extLst>
          </p:cNvPr>
          <p:cNvSpPr/>
          <p:nvPr/>
        </p:nvSpPr>
        <p:spPr>
          <a:xfrm>
            <a:off x="1442357" y="1533122"/>
            <a:ext cx="93072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Unit 10: Physical Activity for Individual and Group-Based Exercise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BTEC Level 3 (RQF) Sport and Exercise Science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2020-21</a:t>
            </a:r>
          </a:p>
        </p:txBody>
      </p:sp>
      <p:pic>
        <p:nvPicPr>
          <p:cNvPr id="6" name="Picture 2" descr="Image result for runshaw college logo">
            <a:extLst>
              <a:ext uri="{FF2B5EF4-FFF2-40B4-BE49-F238E27FC236}">
                <a16:creationId xmlns:a16="http://schemas.microsoft.com/office/drawing/2014/main" id="{DE4E48A3-1D1A-4DD8-ACDF-5A893EB617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6" t="39329" r="10290" b="39511"/>
          <a:stretch/>
        </p:blipFill>
        <p:spPr bwMode="auto">
          <a:xfrm>
            <a:off x="0" y="6297283"/>
            <a:ext cx="3299610" cy="56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084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77BC6-7CA9-4F10-8AD4-50D1D0700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4155"/>
            <a:ext cx="10515600" cy="1325563"/>
          </a:xfrm>
        </p:spPr>
        <p:txBody>
          <a:bodyPr/>
          <a:lstStyle/>
          <a:p>
            <a:r>
              <a:rPr lang="en-GB" dirty="0"/>
              <a:t>Potentiation Exercises</a:t>
            </a:r>
          </a:p>
        </p:txBody>
      </p:sp>
      <p:pic>
        <p:nvPicPr>
          <p:cNvPr id="4" name="Online Media 3" title="Power Training for RUGBY: Post Activation Potentiation">
            <a:hlinkClick r:id="" action="ppaction://media"/>
            <a:extLst>
              <a:ext uri="{FF2B5EF4-FFF2-40B4-BE49-F238E27FC236}">
                <a16:creationId xmlns:a16="http://schemas.microsoft.com/office/drawing/2014/main" id="{3059BAC1-5116-40D9-9840-57BB7D72BB9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23407" y="843280"/>
            <a:ext cx="10202019" cy="576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55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92011-6634-4D83-A78C-B4B993425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RAMP – Warm Up</a:t>
            </a:r>
          </a:p>
        </p:txBody>
      </p:sp>
      <p:pic>
        <p:nvPicPr>
          <p:cNvPr id="4" name="Online Media 3" title="Warm up &quot;RAMP&quot; raise, activate, mobilize and potentiate">
            <a:hlinkClick r:id="" action="ppaction://media"/>
            <a:extLst>
              <a:ext uri="{FF2B5EF4-FFF2-40B4-BE49-F238E27FC236}">
                <a16:creationId xmlns:a16="http://schemas.microsoft.com/office/drawing/2014/main" id="{DFEB83B5-475D-4EB0-A880-5923AC44594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17513" y="1354952"/>
            <a:ext cx="11510327" cy="530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79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5EA5D-54AF-42EC-B41B-D1A9AF391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1" y="275005"/>
            <a:ext cx="5314536" cy="1325563"/>
          </a:xfrm>
        </p:spPr>
        <p:txBody>
          <a:bodyPr>
            <a:normAutofit/>
          </a:bodyPr>
          <a:lstStyle/>
          <a:p>
            <a:r>
              <a:rPr lang="en-GB" dirty="0"/>
              <a:t>What is the purpose of warming up?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FB5E2-1FC1-4508-88DE-B5B1F194A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en-GB" sz="1800" dirty="0"/>
              <a:t>Discuss as a group (use MS Teams chat)</a:t>
            </a:r>
          </a:p>
          <a:p>
            <a:r>
              <a:rPr lang="en-GB" sz="1800" dirty="0">
                <a:solidFill>
                  <a:srgbClr val="00B0F0"/>
                </a:solidFill>
              </a:rPr>
              <a:t>To reduce the risk of musculoskeletal injury</a:t>
            </a:r>
          </a:p>
          <a:p>
            <a:r>
              <a:rPr lang="en-GB" sz="1800" dirty="0">
                <a:solidFill>
                  <a:srgbClr val="FFFF00"/>
                </a:solidFill>
              </a:rPr>
              <a:t>To improve performance as a whole</a:t>
            </a:r>
          </a:p>
          <a:p>
            <a:r>
              <a:rPr lang="en-GB" sz="1800" dirty="0">
                <a:solidFill>
                  <a:srgbClr val="92D050"/>
                </a:solidFill>
              </a:rPr>
              <a:t>Increased neural readiness – speed and force of muscle contraction and activation</a:t>
            </a:r>
          </a:p>
          <a:p>
            <a:r>
              <a:rPr lang="en-GB" sz="1800" dirty="0">
                <a:solidFill>
                  <a:srgbClr val="FFC000"/>
                </a:solidFill>
              </a:rPr>
              <a:t>Increase core body temperature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Other physiological responses?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 descr="Level 2 Certificate in Coaching Strength and Conditioning | First Step  Training">
            <a:extLst>
              <a:ext uri="{FF2B5EF4-FFF2-40B4-BE49-F238E27FC236}">
                <a16:creationId xmlns:a16="http://schemas.microsoft.com/office/drawing/2014/main" id="{DF2ADA98-AA0D-42D9-9E38-3072F1E3B2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8"/>
          <a:stretch/>
        </p:blipFill>
        <p:spPr bwMode="auto"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663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641A6-117A-45A5-AD0F-8D465DD14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GB" dirty="0"/>
              <a:t>General Components of a 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9FA61-B807-4228-990E-E0FEFC22B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en-GB" sz="1800" dirty="0"/>
              <a:t>Pulse Raiser</a:t>
            </a:r>
          </a:p>
          <a:p>
            <a:pPr marL="0" indent="0">
              <a:buNone/>
            </a:pPr>
            <a:r>
              <a:rPr lang="en-GB" sz="1800" dirty="0"/>
              <a:t>	- 5 minutes with incremental 	increase in 	intensity</a:t>
            </a:r>
          </a:p>
          <a:p>
            <a:pPr marL="0" indent="0">
              <a:buNone/>
            </a:pPr>
            <a:r>
              <a:rPr lang="en-GB" sz="1800" dirty="0"/>
              <a:t>	- Raise core body temperature/respiratory 	rate</a:t>
            </a:r>
          </a:p>
          <a:p>
            <a:pPr marL="0" indent="0">
              <a:buNone/>
            </a:pPr>
            <a:r>
              <a:rPr lang="en-GB" sz="1800" dirty="0"/>
              <a:t>	- Can be monitored using RPE/MHR%</a:t>
            </a:r>
          </a:p>
          <a:p>
            <a:pPr marL="0" indent="0">
              <a:buNone/>
            </a:pPr>
            <a:r>
              <a:rPr lang="en-GB" sz="1800" dirty="0"/>
              <a:t>	- Intensity is dependent on athlete’s 	ability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 descr="Pulse Physiology Engine">
            <a:extLst>
              <a:ext uri="{FF2B5EF4-FFF2-40B4-BE49-F238E27FC236}">
                <a16:creationId xmlns:a16="http://schemas.microsoft.com/office/drawing/2014/main" id="{8212C35F-2E75-4087-9AD6-34259CCF4C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1117" y="-41857"/>
            <a:ext cx="4144440" cy="536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829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A976E23-29EC-4E20-9EF6-B7CC4A821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F5FCEC6-E657-46F1-925F-13ED19212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EEEBBCF-2738-42F5-ABD6-988176026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BFC0AF3-A22A-4B9E-9BBE-06CEA5C6C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3F06202-3837-419A-A87F-1DC63E427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8807D28-5DC1-4DAA-AE26-C6ECB3736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3AE51F5-8D05-42B8-AB92-06F38F330E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A1E4EBF-44BC-4352-B089-A5147758F9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9B4D6D7-8203-4D69-A752-16AB700D7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1963583D-6B90-4D3F-B6FE-011FA1F44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960" y="-2069967"/>
            <a:ext cx="5867716" cy="3050025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Pre-Stretches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F0BDB76-BCEC-498E-BA26-C763CD9FA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D8DF5DF-A251-4BC2-8965-4EDDD01FC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930D52D-708D-43A1-B073-469EFDB020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82491CB-6849-43BB-926B-D979A3DB09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1251642-9512-4A11-9670-BD1C3A99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D277633-FF55-420D-87BC-0CB11FD6D0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1452CEF2-C9EC-4C15-99E4-C781AB08A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00459E6-26A3-4EAC-A34C-D0792D88C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264D5E9-C8D4-444A-8B1B-C11FB47CBA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DD99233-66AB-4E60-AF8A-A3259E6A4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4E8492A-EE2A-4BE3-A4B2-2BCE77DA4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222A220-AA24-4E60-83D6-D32FEB34D8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2" descr="Stretching Exercises: 11 Moves That Hit Hard-to-Reach Muscles">
            <a:extLst>
              <a:ext uri="{FF2B5EF4-FFF2-40B4-BE49-F238E27FC236}">
                <a16:creationId xmlns:a16="http://schemas.microsoft.com/office/drawing/2014/main" id="{DE00E652-99CA-4C5F-858B-4273D8286B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30" r="27770" b="-1"/>
          <a:stretch/>
        </p:blipFill>
        <p:spPr bwMode="auto">
          <a:xfrm>
            <a:off x="6828955" y="972049"/>
            <a:ext cx="4651794" cy="4651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298B576C-FDA2-46DE-8408-3A76DCF50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6693312" y="1116028"/>
            <a:ext cx="304800" cy="429768"/>
            <a:chOff x="215328" y="-46937"/>
            <a:chExt cx="304800" cy="2773841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4AEA101-943D-4073-AD87-C8D783165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103D701-5E08-4A2A-AE99-626C64635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8DF778A-A412-4E7C-9B61-E33D13A53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4EC28832-D2CA-45C0-9C43-0AF998532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253E800-6555-4B1A-91A3-0BA32FC22999}"/>
              </a:ext>
            </a:extLst>
          </p:cNvPr>
          <p:cNvSpPr txBox="1">
            <a:spLocks/>
          </p:cNvSpPr>
          <p:nvPr/>
        </p:nvSpPr>
        <p:spPr>
          <a:xfrm>
            <a:off x="428990" y="826508"/>
            <a:ext cx="5867720" cy="2675219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type of stretch will depend on the activity/sport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E.g. ballistic stretching may be used for explosive movement patterns such as javelin/discuss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type of stretches might be used in a warm up for your sport? Why?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Online Media 7" title="Ballistic Stretching Example for Karate">
            <a:hlinkClick r:id="" action="ppaction://media"/>
            <a:extLst>
              <a:ext uri="{FF2B5EF4-FFF2-40B4-BE49-F238E27FC236}">
                <a16:creationId xmlns:a16="http://schemas.microsoft.com/office/drawing/2014/main" id="{998AEDF9-29CC-49A4-B22E-9B6C87CEA38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61184" y="3732853"/>
            <a:ext cx="4570432" cy="258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64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A976E23-29EC-4E20-9EF6-B7CC4A821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F5FCEC6-E657-46F1-925F-13ED19212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EEEBBCF-2738-42F5-ABD6-988176026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BFC0AF3-A22A-4B9E-9BBE-06CEA5C6C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3F06202-3837-419A-A87F-1DC63E427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8807D28-5DC1-4DAA-AE26-C6ECB3736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3AE51F5-8D05-42B8-AB92-06F38F330E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A1E4EBF-44BC-4352-B089-A5147758F9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9B4D6D7-8203-4D69-A752-16AB700D7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FF0BDB76-BCEC-498E-BA26-C763CD9FA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D8DF5DF-A251-4BC2-8965-4EDDD01FC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930D52D-708D-43A1-B073-469EFDB020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82491CB-6849-43BB-926B-D979A3DB09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1251642-9512-4A11-9670-BD1C3A99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D277633-FF55-420D-87BC-0CB11FD6D0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1452CEF2-C9EC-4C15-99E4-C781AB08A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00459E6-26A3-4EAC-A34C-D0792D88C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264D5E9-C8D4-444A-8B1B-C11FB47CBA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DD99233-66AB-4E60-AF8A-A3259E6A4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4E8492A-EE2A-4BE3-A4B2-2BCE77DA4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222A220-AA24-4E60-83D6-D32FEB34D8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98B576C-FDA2-46DE-8408-3A76DCF50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6693312" y="1116028"/>
            <a:ext cx="304800" cy="429768"/>
            <a:chOff x="215328" y="-46937"/>
            <a:chExt cx="304800" cy="2773841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4AEA101-943D-4073-AD87-C8D783165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103D701-5E08-4A2A-AE99-626C64635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8DF778A-A412-4E7C-9B61-E33D13A53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4EC28832-D2CA-45C0-9C43-0AF998532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8EAAB27B-C689-4CFE-9AC7-EA777B829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465" y="-94107"/>
            <a:ext cx="10515600" cy="1325563"/>
          </a:xfrm>
        </p:spPr>
        <p:txBody>
          <a:bodyPr/>
          <a:lstStyle/>
          <a:p>
            <a:r>
              <a:rPr lang="en-GB" b="1" u="sng" dirty="0">
                <a:solidFill>
                  <a:schemeClr val="bg1"/>
                </a:solidFill>
              </a:rPr>
              <a:t>Types of Stretches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40ADBF29-3181-4BF6-9EFD-97373C2E76F8}"/>
              </a:ext>
            </a:extLst>
          </p:cNvPr>
          <p:cNvSpPr txBox="1">
            <a:spLocks/>
          </p:cNvSpPr>
          <p:nvPr/>
        </p:nvSpPr>
        <p:spPr>
          <a:xfrm>
            <a:off x="426551" y="1053295"/>
            <a:ext cx="3171177" cy="281269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BALLISTIC STRETCHING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MOMENTUM GENERATED BY USING A ‘’BOUNCING’’ MOTION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USED TO ACTIVE FAST-TWITCH FIBRES TO FACILITATE EXPLOSIVE MOVEMENT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HIGH RISK, HIGH REWARD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6C4506B6-47C6-4647-96DD-1CC3DBFB7644}"/>
              </a:ext>
            </a:extLst>
          </p:cNvPr>
          <p:cNvSpPr txBox="1">
            <a:spLocks/>
          </p:cNvSpPr>
          <p:nvPr/>
        </p:nvSpPr>
        <p:spPr>
          <a:xfrm>
            <a:off x="426551" y="4026174"/>
            <a:ext cx="3171177" cy="2711604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Pnf STRETCHING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Char char="-"/>
              <a:tabLst/>
              <a:defRPr/>
            </a:pPr>
            <a:r>
              <a:rPr kumimoji="0" lang="en-GB" sz="16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Stretch is ‘’facilitated’’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Char char="-"/>
              <a:tabLst/>
              <a:defRPr/>
            </a:pPr>
            <a:r>
              <a:rPr kumimoji="0" lang="en-GB" sz="16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assisted stretching – often requires a partner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Char char="-"/>
              <a:tabLst/>
              <a:defRPr/>
            </a:pPr>
            <a:r>
              <a:rPr kumimoji="0" lang="en-GB" sz="16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‘’Contract-relax-contract’’ technique – </a:t>
            </a:r>
            <a:r>
              <a:rPr kumimoji="0" lang="en-GB" sz="16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PASSIVE</a:t>
            </a:r>
            <a:r>
              <a:rPr kumimoji="0" lang="en-GB" sz="16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!</a:t>
            </a:r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0A2708A7-4E4C-4780-A854-F7593BAA9559}"/>
              </a:ext>
            </a:extLst>
          </p:cNvPr>
          <p:cNvSpPr txBox="1">
            <a:spLocks/>
          </p:cNvSpPr>
          <p:nvPr/>
        </p:nvSpPr>
        <p:spPr>
          <a:xfrm>
            <a:off x="3759200" y="1053294"/>
            <a:ext cx="3092500" cy="2812694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Static Stretching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Char char="-"/>
              <a:tabLst/>
              <a:defRPr/>
            </a:pPr>
            <a:r>
              <a:rPr kumimoji="0" lang="en-GB" sz="16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Controlled and slow movements which elongate the muscles to provide elasticity.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Char char="-"/>
              <a:tabLst/>
              <a:defRPr/>
            </a:pPr>
            <a:r>
              <a:rPr kumimoji="0" lang="en-GB" sz="16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Prevent muscle soreness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Char char="-"/>
              <a:tabLst/>
              <a:defRPr/>
            </a:pPr>
            <a:r>
              <a:rPr kumimoji="0" lang="en-GB" sz="16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Hold for 20-30 seconds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26E203BD-D87B-41D5-B095-42BC3707015C}"/>
              </a:ext>
            </a:extLst>
          </p:cNvPr>
          <p:cNvSpPr txBox="1">
            <a:spLocks/>
          </p:cNvSpPr>
          <p:nvPr/>
        </p:nvSpPr>
        <p:spPr>
          <a:xfrm>
            <a:off x="3759200" y="4026174"/>
            <a:ext cx="3092500" cy="2711604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Dynamic STRETCHING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9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 stretches whereby joints go through full range of motion.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9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Often mimic the activity you’re about to perform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9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Involve movement e.g. leg swings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9D38E5-AE4F-4E4C-A51F-BC850700D3BA}"/>
              </a:ext>
            </a:extLst>
          </p:cNvPr>
          <p:cNvSpPr txBox="1"/>
          <p:nvPr/>
        </p:nvSpPr>
        <p:spPr>
          <a:xfrm>
            <a:off x="7460811" y="1915749"/>
            <a:ext cx="39093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is important to implement stretches that are relevant to the physiological demands of the sport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Always consider the athlete’s current abilities (e.g. previous injuries)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can you make the stretches sports-specific?</a:t>
            </a:r>
          </a:p>
        </p:txBody>
      </p:sp>
    </p:spTree>
    <p:extLst>
      <p:ext uri="{BB962C8B-B14F-4D97-AF65-F5344CB8AC3E}">
        <p14:creationId xmlns:p14="http://schemas.microsoft.com/office/powerpoint/2010/main" val="1007174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976E23-29EC-4E20-9EF6-B7CC4A821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5FCEC6-E657-46F1-925F-13ED19212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EEEBBCF-2738-42F5-ABD6-988176026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BFC0AF3-A22A-4B9E-9BBE-06CEA5C6C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3F06202-3837-419A-A87F-1DC63E427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8807D28-5DC1-4DAA-AE26-C6ECB3736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3AE51F5-8D05-42B8-AB92-06F38F330E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A1E4EBF-44BC-4352-B089-A5147758F9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9B4D6D7-8203-4D69-A752-16AB700D7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1CEEA-26B9-4D07-994F-89EC402C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144" y="-1841844"/>
            <a:ext cx="5867716" cy="3050025"/>
          </a:xfrm>
          <a:noFill/>
        </p:spPr>
        <p:txBody>
          <a:bodyPr anchor="b">
            <a:norm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Why Stretch?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0BDB76-BCEC-498E-BA26-C763CD9FA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D8DF5DF-A251-4BC2-8965-4EDDD01FC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930D52D-708D-43A1-B073-469EFDB020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82491CB-6849-43BB-926B-D979A3DB09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1251642-9512-4A11-9670-BD1C3A99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D277633-FF55-420D-87BC-0CB11FD6D0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1452CEF2-C9EC-4C15-99E4-C781AB08A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00459E6-26A3-4EAC-A34C-D0792D88C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264D5E9-C8D4-444A-8B1B-C11FB47CBA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DD99233-66AB-4E60-AF8A-A3259E6A4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4E8492A-EE2A-4BE3-A4B2-2BCE77DA4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222A220-AA24-4E60-83D6-D32FEB34D8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2" descr="The Question Is What Happened to the Question Mark? - Proof That Blog">
            <a:extLst>
              <a:ext uri="{FF2B5EF4-FFF2-40B4-BE49-F238E27FC236}">
                <a16:creationId xmlns:a16="http://schemas.microsoft.com/office/drawing/2014/main" id="{E9CE50E3-B578-4191-9680-80B209E19B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"/>
          <a:stretch/>
        </p:blipFill>
        <p:spPr bwMode="auto">
          <a:xfrm>
            <a:off x="6828955" y="972049"/>
            <a:ext cx="4651794" cy="4651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298B576C-FDA2-46DE-8408-3A76DCF50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6693312" y="1116028"/>
            <a:ext cx="304800" cy="429768"/>
            <a:chOff x="215328" y="-46937"/>
            <a:chExt cx="304800" cy="2773841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4AEA101-943D-4073-AD87-C8D783165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103D701-5E08-4A2A-AE99-626C64635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8DF778A-A412-4E7C-9B61-E33D13A53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EC28832-D2CA-45C0-9C43-0AF998532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96821-A941-406E-BE96-3DC7B2C8C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1381712"/>
            <a:ext cx="5867720" cy="4794696"/>
          </a:xfrm>
          <a:noFill/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chemeClr val="bg1"/>
                </a:solidFill>
              </a:rPr>
              <a:t>Preparation stretches:</a:t>
            </a:r>
          </a:p>
          <a:p>
            <a:pPr>
              <a:buFontTx/>
              <a:buChar char="-"/>
            </a:pPr>
            <a:r>
              <a:rPr lang="en-GB" sz="2400" dirty="0">
                <a:solidFill>
                  <a:schemeClr val="bg1"/>
                </a:solidFill>
              </a:rPr>
              <a:t>Reduce the risk of injury</a:t>
            </a:r>
          </a:p>
          <a:p>
            <a:pPr>
              <a:buFontTx/>
              <a:buChar char="-"/>
            </a:pPr>
            <a:r>
              <a:rPr lang="en-GB" sz="2400" dirty="0">
                <a:solidFill>
                  <a:schemeClr val="bg1"/>
                </a:solidFill>
              </a:rPr>
              <a:t>Increase performance</a:t>
            </a:r>
          </a:p>
          <a:p>
            <a:pPr>
              <a:buFontTx/>
              <a:buChar char="-"/>
            </a:pPr>
            <a:endParaRPr lang="en-GB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chemeClr val="bg1"/>
                </a:solidFill>
              </a:rPr>
              <a:t>Post-Activity Stretches:</a:t>
            </a:r>
          </a:p>
          <a:p>
            <a:pPr>
              <a:buFontTx/>
              <a:buChar char="-"/>
            </a:pPr>
            <a:r>
              <a:rPr lang="en-GB" sz="2400" dirty="0">
                <a:solidFill>
                  <a:schemeClr val="bg1"/>
                </a:solidFill>
              </a:rPr>
              <a:t>Eliminate waste products</a:t>
            </a:r>
          </a:p>
          <a:p>
            <a:pPr>
              <a:buFontTx/>
              <a:buChar char="-"/>
            </a:pPr>
            <a:r>
              <a:rPr lang="en-GB" sz="2400" dirty="0">
                <a:solidFill>
                  <a:schemeClr val="bg1"/>
                </a:solidFill>
              </a:rPr>
              <a:t>Reactivate neuromuscular responses</a:t>
            </a:r>
          </a:p>
          <a:p>
            <a:pPr>
              <a:buFontTx/>
              <a:buChar char="-"/>
            </a:pPr>
            <a:r>
              <a:rPr lang="en-GB" sz="2400" dirty="0">
                <a:solidFill>
                  <a:schemeClr val="bg1"/>
                </a:solidFill>
              </a:rPr>
              <a:t>Release muscle tension</a:t>
            </a:r>
          </a:p>
          <a:p>
            <a:pPr marL="0" indent="0">
              <a:buNone/>
            </a:pPr>
            <a:endParaRPr lang="en-GB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307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3E825F-8DA4-4259-A273-63F047351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Key </a:t>
            </a:r>
            <a:r>
              <a:rPr lang="en-US" b="1" u="sng" dirty="0"/>
              <a:t>Term: 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Delayed Onset Muscle Soreness (DOMS)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C1361E5-254E-4B18-BC36-DAD7A1E3CFDD}"/>
              </a:ext>
            </a:extLst>
          </p:cNvPr>
          <p:cNvSpPr txBox="1">
            <a:spLocks/>
          </p:cNvSpPr>
          <p:nvPr/>
        </p:nvSpPr>
        <p:spPr>
          <a:xfrm>
            <a:off x="838200" y="2191807"/>
            <a:ext cx="4936067" cy="3985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Stress on connective muscle tissue (micro tears)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Muscle stiffness/pain generally occurs 12-72 hours after exercise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Has a relationship with the recovery phase of training –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supercompensation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occurs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Cool downs play a key role in reducing DOMS.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98" name="Picture 2" descr="Entry 7 – Delayed-Onset Muscle Soreness (DOMS): What Causes It and Can It  Be Prevented? | PennKen Blog – 2017">
            <a:extLst>
              <a:ext uri="{FF2B5EF4-FFF2-40B4-BE49-F238E27FC236}">
                <a16:creationId xmlns:a16="http://schemas.microsoft.com/office/drawing/2014/main" id="{11360F49-0307-4564-985E-461D9E125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12467" y="2191807"/>
            <a:ext cx="4935970" cy="3161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6111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7A976E23-29EC-4E20-9EF6-B7CC4A821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F5FCEC6-E657-46F1-925F-13ED19212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29285EB-1C70-4E87-A858-9AD7B740D0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7405F63C-95D2-441D-8D12-3B9D3E6571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D4E05B25-A225-48BC-9D30-B6E9A3BDD6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10CD8C8B-864E-4304-BB66-DC2C39EE0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FE70DF21-F729-46CA-BD0E-080BDF76D5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11474331-12B5-4FE7-914A-043114692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103B076-ED14-4BD7-9A04-D12D1E429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C8A748-2C44-4F30-B78B-AE4ED73BC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391" y="-1312219"/>
            <a:ext cx="5660922" cy="3050025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Implementing a Cool-Down (Crossley, 2012)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FF0BDB76-BCEC-498E-BA26-C763CD9FA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D8DF5DF-A251-4BC2-8965-4EDDD01FC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8930D52D-708D-43A1-B073-469EFDB020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C82491CB-6849-43BB-926B-D979A3DB09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71251642-9512-4A11-9670-BD1C3A99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3D277633-FF55-420D-87BC-0CB11FD6D0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00" name="Picture 4" descr="PNF, dynamic or static stretching - which is best for athletes?">
            <a:extLst>
              <a:ext uri="{FF2B5EF4-FFF2-40B4-BE49-F238E27FC236}">
                <a16:creationId xmlns:a16="http://schemas.microsoft.com/office/drawing/2014/main" id="{5EE0C5CA-567A-462B-AFB8-1AC4C34761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61" r="3" b="687"/>
          <a:stretch/>
        </p:blipFill>
        <p:spPr bwMode="auto">
          <a:xfrm>
            <a:off x="6617977" y="428110"/>
            <a:ext cx="4649023" cy="251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5" name="Group 94">
            <a:extLst>
              <a:ext uri="{FF2B5EF4-FFF2-40B4-BE49-F238E27FC236}">
                <a16:creationId xmlns:a16="http://schemas.microsoft.com/office/drawing/2014/main" id="{298B576C-FDA2-46DE-8408-3A76DCF50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6693312" y="1116028"/>
            <a:ext cx="304800" cy="429768"/>
            <a:chOff x="215328" y="-46937"/>
            <a:chExt cx="304800" cy="2773841"/>
          </a:xfrm>
        </p:grpSpPr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94AEA101-943D-4073-AD87-C8D783165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D103D701-5E08-4A2A-AE99-626C64635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68DF778A-A412-4E7C-9B61-E33D13A53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4EC28832-D2CA-45C0-9C43-0AF998532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452CEF2-C9EC-4C15-99E4-C781AB08A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600459E6-26A3-4EAC-A34C-D0792D88C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1264D5E9-C8D4-444A-8B1B-C11FB47CBA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DD99233-66AB-4E60-AF8A-A3259E6A4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64E8492A-EE2A-4BE3-A4B2-2BCE77DA4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22A220-AA24-4E60-83D6-D32FEB34D8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5B45D389-EB32-4CD0-BC97-35E2C0384867}"/>
              </a:ext>
            </a:extLst>
          </p:cNvPr>
          <p:cNvSpPr/>
          <p:nvPr/>
        </p:nvSpPr>
        <p:spPr>
          <a:xfrm>
            <a:off x="630936" y="2306465"/>
            <a:ext cx="5660926" cy="3951427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/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Provides a steady physiological transition from a working state back to a resting state. </a:t>
            </a: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Should consist of a general cardiovascular element (e.g. slow jog) which slowly decreases in intensity (HR Decreases)</a:t>
            </a: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Benefits:</a:t>
            </a: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Possible reduction of DOMS (typically felt 24-48 hours after training)</a:t>
            </a: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 removal of metabolic waste products after exercise (e.g. lactic acid)</a:t>
            </a:r>
          </a:p>
        </p:txBody>
      </p:sp>
      <p:pic>
        <p:nvPicPr>
          <p:cNvPr id="4102" name="Picture 6" descr="Active Stretching For Legs and Hips | POPSUGAR Fitness">
            <a:extLst>
              <a:ext uri="{FF2B5EF4-FFF2-40B4-BE49-F238E27FC236}">
                <a16:creationId xmlns:a16="http://schemas.microsoft.com/office/drawing/2014/main" id="{05EF6A92-37AD-418D-AAC4-CF216B0453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93" r="-2" b="14135"/>
          <a:stretch/>
        </p:blipFill>
        <p:spPr bwMode="auto">
          <a:xfrm>
            <a:off x="6685148" y="3660627"/>
            <a:ext cx="4649023" cy="251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9B95A6E-8443-40CB-B007-9ABAADAC7894}"/>
              </a:ext>
            </a:extLst>
          </p:cNvPr>
          <p:cNvSpPr txBox="1"/>
          <p:nvPr/>
        </p:nvSpPr>
        <p:spPr>
          <a:xfrm>
            <a:off x="8516010" y="6138505"/>
            <a:ext cx="2325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39B91D-3A13-4824-AB3A-D9006C268315}"/>
              </a:ext>
            </a:extLst>
          </p:cNvPr>
          <p:cNvSpPr/>
          <p:nvPr/>
        </p:nvSpPr>
        <p:spPr>
          <a:xfrm>
            <a:off x="8452102" y="2901457"/>
            <a:ext cx="1115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Passive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286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3D3AEB-8AA3-481D-9F6F-B80FE58DD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D9FE98-387B-4EC6-A44D-C6F9230349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E8FAA7D-14A8-4BB4-A4BB-56C0F9EF4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23E3105-8691-4371-B227-96277B5D07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DF34E4B-2AA4-4EE3-8A7F-58BC935590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9F6BEE8-CCC6-4DAD-853E-1678C077F3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2E29287-D0FA-426E-95F8-6F3E1D0E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006D6E2-A7C2-40FB-BF4C-BA884347C8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30F39D3-E74B-436B-B68E-1DFB00A69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14925E00-1519-483D-BEDE-3DB840745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86A47AA-3999-4EE6-BC5C-502DAE57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61D1278-3E86-430E-AC17-ECC407520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6A6D283-6CA9-43BF-B874-D4398E7BB2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B0A4FFB-2DB0-4461-87AD-20DBE6BCE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38731F8-C740-4802-8967-656BE04E9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9359057F-3C8C-41E2-814F-AAA6BFEC04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A745027-6B11-4363-8A2E-CB8EB38E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A55DA09-A260-44A9-B1D9-FAC678AD8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0D6225A-20C6-43EE-9E11-2D9FC1192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F11E7EE-ABBB-40C5-AD9F-7228BA656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AA5D5FF-9E03-4A84-8627-0E744F5F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BD71449-47D2-4045-B8E6-48DBDC55C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" y="630934"/>
            <a:ext cx="7726857" cy="5503883"/>
          </a:xfrm>
          <a:noFill/>
        </p:spPr>
        <p:txBody>
          <a:bodyPr anchor="t">
            <a:norm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Practical Session – Next Week:</a:t>
            </a:r>
          </a:p>
        </p:txBody>
      </p:sp>
      <p:pic>
        <p:nvPicPr>
          <p:cNvPr id="5" name="Picture 2" descr="10 Point Checklist for Better Project Estimates - Blog | Planview">
            <a:extLst>
              <a:ext uri="{FF2B5EF4-FFF2-40B4-BE49-F238E27FC236}">
                <a16:creationId xmlns:a16="http://schemas.microsoft.com/office/drawing/2014/main" id="{1DEE5AAC-6301-48B3-B853-C1B1E03452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63" r="11905"/>
          <a:stretch/>
        </p:blipFill>
        <p:spPr bwMode="auto">
          <a:xfrm>
            <a:off x="7956147" y="1691475"/>
            <a:ext cx="3429053" cy="373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639E6793-1DDA-49AD-B803-345872BB5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6301135" y="143979"/>
            <a:ext cx="304800" cy="429768"/>
            <a:chOff x="215328" y="-46937"/>
            <a:chExt cx="304800" cy="2773841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32035CC-1F02-4480-805C-8341CF88FC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928451D-100A-4B61-A79C-4BDCF317E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5F8D303-A606-4DCC-A2A1-6BE562358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A4C9B51-7899-4F29-8C48-B59057C277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13A3A-6F89-4C21-B110-6025DBD6B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887" y="2027464"/>
            <a:ext cx="4978592" cy="3678726"/>
          </a:xfrm>
          <a:noFill/>
        </p:spPr>
        <p:txBody>
          <a:bodyPr anchor="t">
            <a:normAutofit/>
          </a:bodyPr>
          <a:lstStyle/>
          <a:p>
            <a:r>
              <a:rPr lang="en-GB" sz="1800" dirty="0">
                <a:solidFill>
                  <a:schemeClr val="bg1"/>
                </a:solidFill>
              </a:rPr>
              <a:t>In groups of 2/3, plan the following:</a:t>
            </a:r>
          </a:p>
          <a:p>
            <a:r>
              <a:rPr lang="en-GB" sz="1800" dirty="0">
                <a:solidFill>
                  <a:schemeClr val="bg1"/>
                </a:solidFill>
              </a:rPr>
              <a:t>10 minute warm up activity for a sport of your choice</a:t>
            </a:r>
          </a:p>
          <a:p>
            <a:r>
              <a:rPr lang="en-GB" sz="1800" dirty="0">
                <a:solidFill>
                  <a:schemeClr val="bg1"/>
                </a:solidFill>
              </a:rPr>
              <a:t>10 minute cool down activity for a sport of your choice</a:t>
            </a:r>
          </a:p>
          <a:p>
            <a:r>
              <a:rPr lang="en-GB" sz="1800" dirty="0">
                <a:solidFill>
                  <a:schemeClr val="bg1"/>
                </a:solidFill>
              </a:rPr>
              <a:t>You will deliver this to your peers.</a:t>
            </a:r>
          </a:p>
          <a:p>
            <a:r>
              <a:rPr lang="en-GB" sz="1800" dirty="0">
                <a:solidFill>
                  <a:schemeClr val="bg1"/>
                </a:solidFill>
              </a:rPr>
              <a:t>Each group will feedback to those that have delivered.</a:t>
            </a:r>
          </a:p>
          <a:p>
            <a:r>
              <a:rPr lang="en-GB" sz="1800" dirty="0">
                <a:solidFill>
                  <a:schemeClr val="bg1"/>
                </a:solidFill>
              </a:rPr>
              <a:t>Please use the resources provided in the lesson!</a:t>
            </a:r>
          </a:p>
          <a:p>
            <a:endParaRPr lang="en-GB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844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686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 descr="Diagram&#10;&#10;Description automatically generated">
            <a:extLst>
              <a:ext uri="{FF2B5EF4-FFF2-40B4-BE49-F238E27FC236}">
                <a16:creationId xmlns:a16="http://schemas.microsoft.com/office/drawing/2014/main" id="{9C34754D-0FB1-48D3-89C3-353E2F9DCB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134"/>
          <a:stretch/>
        </p:blipFill>
        <p:spPr bwMode="auto">
          <a:xfrm>
            <a:off x="3460329" y="735711"/>
            <a:ext cx="5271341" cy="538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C115737-FB59-416E-B1EB-1B94E9099DD4}"/>
              </a:ext>
            </a:extLst>
          </p:cNvPr>
          <p:cNvSpPr txBox="1"/>
          <p:nvPr/>
        </p:nvSpPr>
        <p:spPr>
          <a:xfrm>
            <a:off x="0" y="6479883"/>
            <a:ext cx="3815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lesson is being recorded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F3B1E30-EE21-4744-8D10-1639B9F007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3307" y="5726600"/>
            <a:ext cx="819749" cy="75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04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350355-24C0-4382-AB22-C3189A1F2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u="sng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Task B – Learning Aims: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9636559-F129-40A6-A94D-B87F6F4C23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9543" y="2138621"/>
            <a:ext cx="7664901" cy="327674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32F8FB5-881E-49C0-905A-62759401CCCF}"/>
              </a:ext>
            </a:extLst>
          </p:cNvPr>
          <p:cNvSpPr/>
          <p:nvPr/>
        </p:nvSpPr>
        <p:spPr>
          <a:xfrm>
            <a:off x="2923202" y="2611119"/>
            <a:ext cx="105664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1B6D36-C631-45D4-B2B9-3A3AC174D25D}"/>
              </a:ext>
            </a:extLst>
          </p:cNvPr>
          <p:cNvSpPr/>
          <p:nvPr/>
        </p:nvSpPr>
        <p:spPr>
          <a:xfrm>
            <a:off x="6634573" y="2639056"/>
            <a:ext cx="322788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2783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C8F48-8121-4222-9978-9F4FD7C2F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GB" dirty="0"/>
              <a:t>Learning Outcomes: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745EE-AA78-4BF7-945E-2E407476E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1800" b="1" u="sng" dirty="0">
                <a:solidFill>
                  <a:srgbClr val="00B050"/>
                </a:solidFill>
              </a:rPr>
              <a:t>Identify</a:t>
            </a:r>
            <a:r>
              <a:rPr lang="en-GB" sz="1800" dirty="0"/>
              <a:t> a variety of components that must be considered to perform exercises safely.</a:t>
            </a:r>
          </a:p>
          <a:p>
            <a:pPr>
              <a:buFontTx/>
              <a:buChar char="-"/>
            </a:pPr>
            <a:endParaRPr lang="en-GB" sz="1800" dirty="0"/>
          </a:p>
          <a:p>
            <a:pPr marL="0" indent="0">
              <a:buNone/>
            </a:pPr>
            <a:r>
              <a:rPr lang="en-GB" sz="1800" b="1" u="sng" dirty="0">
                <a:solidFill>
                  <a:srgbClr val="FFC000"/>
                </a:solidFill>
              </a:rPr>
              <a:t>Explain</a:t>
            </a:r>
            <a:r>
              <a:rPr lang="en-GB" sz="1800" dirty="0"/>
              <a:t> a variety of components that must be considered to perform exercises safely.</a:t>
            </a:r>
          </a:p>
          <a:p>
            <a:pPr>
              <a:buFontTx/>
              <a:buChar char="-"/>
            </a:pPr>
            <a:endParaRPr lang="en-GB" sz="1800" dirty="0"/>
          </a:p>
          <a:p>
            <a:pPr marL="0" indent="0">
              <a:buNone/>
            </a:pPr>
            <a:r>
              <a:rPr lang="en-GB" sz="1800" b="1" u="sng" dirty="0">
                <a:solidFill>
                  <a:srgbClr val="FF0000"/>
                </a:solidFill>
              </a:rPr>
              <a:t>Analyse </a:t>
            </a:r>
            <a:r>
              <a:rPr lang="en-GB" sz="1800" dirty="0"/>
              <a:t>a variety of components that must be considered to perform exercises safely.</a:t>
            </a:r>
          </a:p>
          <a:p>
            <a:pPr>
              <a:buFontTx/>
              <a:buChar char="-"/>
            </a:pPr>
            <a:endParaRPr lang="en-GB" sz="18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Target with arrow stock illustration. Illustration of arrows - 15499982">
            <a:extLst>
              <a:ext uri="{FF2B5EF4-FFF2-40B4-BE49-F238E27FC236}">
                <a16:creationId xmlns:a16="http://schemas.microsoft.com/office/drawing/2014/main" id="{C7CAED18-6FE6-445B-840D-AB189CAE58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" r="22925" b="-1"/>
          <a:stretch/>
        </p:blipFill>
        <p:spPr bwMode="auto"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13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A7CFA-DB7E-4C72-890D-3E6D0A95D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GB" dirty="0"/>
              <a:t>The “Warm up”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8F63D-4DD3-4313-9C65-13D4F33B4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en-GB" sz="2400" dirty="0"/>
              <a:t>What is a warm up?</a:t>
            </a:r>
          </a:p>
          <a:p>
            <a:endParaRPr lang="en-GB" sz="2400" dirty="0"/>
          </a:p>
          <a:p>
            <a:r>
              <a:rPr lang="en-GB" sz="2400" dirty="0"/>
              <a:t>What is the purpose of a warm up? (</a:t>
            </a:r>
            <a:r>
              <a:rPr lang="en-GB" sz="2400" b="1" u="sng" dirty="0">
                <a:solidFill>
                  <a:srgbClr val="00B050"/>
                </a:solidFill>
              </a:rPr>
              <a:t>physiology</a:t>
            </a:r>
            <a:r>
              <a:rPr lang="en-GB" sz="2400" dirty="0"/>
              <a:t>)</a:t>
            </a:r>
          </a:p>
          <a:p>
            <a:endParaRPr lang="en-GB" sz="2400" dirty="0"/>
          </a:p>
          <a:p>
            <a:r>
              <a:rPr lang="en-GB" sz="2400" dirty="0"/>
              <a:t>Discuss and feedback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Sport and Exercise Science Degree | University of Chichester">
            <a:extLst>
              <a:ext uri="{FF2B5EF4-FFF2-40B4-BE49-F238E27FC236}">
                <a16:creationId xmlns:a16="http://schemas.microsoft.com/office/drawing/2014/main" id="{E22E3AE1-7B8A-4EBD-B037-4B03916EC4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7" r="22624" b="-1"/>
          <a:stretch/>
        </p:blipFill>
        <p:spPr bwMode="auto"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713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D476E-B4C9-4559-93A0-2582072E0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40" y="-137373"/>
            <a:ext cx="7148739" cy="1325563"/>
          </a:xfrm>
        </p:spPr>
        <p:txBody>
          <a:bodyPr>
            <a:normAutofit/>
          </a:bodyPr>
          <a:lstStyle/>
          <a:p>
            <a:r>
              <a:rPr lang="en-GB" dirty="0"/>
              <a:t>The Warm Up (Jeffreys, 2006)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5FE84-A3F5-4E5C-8279-8C9EB5519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678" y="1031608"/>
            <a:ext cx="5314543" cy="3375920"/>
          </a:xfrm>
        </p:spPr>
        <p:txBody>
          <a:bodyPr anchor="t">
            <a:normAutofit/>
          </a:bodyPr>
          <a:lstStyle/>
          <a:p>
            <a:r>
              <a:rPr lang="en-GB" sz="1800" dirty="0"/>
              <a:t>‘A warm up provides a smooth transition from resting state to a state of athletic readiness’ (Crossley, 2012; pp. 26)</a:t>
            </a:r>
          </a:p>
          <a:p>
            <a:r>
              <a:rPr lang="en-GB" sz="1800" dirty="0"/>
              <a:t>Involves a period of preparation which includes activities for:</a:t>
            </a:r>
          </a:p>
          <a:p>
            <a:pPr>
              <a:buFontTx/>
              <a:buChar char="-"/>
            </a:pPr>
            <a:r>
              <a:rPr lang="en-GB" sz="1800" b="1" dirty="0">
                <a:solidFill>
                  <a:schemeClr val="accent2"/>
                </a:solidFill>
              </a:rPr>
              <a:t>Joints (mobility)</a:t>
            </a:r>
          </a:p>
          <a:p>
            <a:pPr>
              <a:buFontTx/>
              <a:buChar char="-"/>
            </a:pPr>
            <a:r>
              <a:rPr lang="en-GB" sz="1800" b="1" dirty="0">
                <a:solidFill>
                  <a:srgbClr val="00B0F0"/>
                </a:solidFill>
              </a:rPr>
              <a:t>Muscle Groups (activation)</a:t>
            </a:r>
          </a:p>
          <a:p>
            <a:pPr>
              <a:buFontTx/>
              <a:buChar char="-"/>
            </a:pPr>
            <a:r>
              <a:rPr lang="en-GB" sz="1800" b="1" dirty="0">
                <a:solidFill>
                  <a:srgbClr val="FFFF00"/>
                </a:solidFill>
              </a:rPr>
              <a:t>Cardio-respiratory system</a:t>
            </a:r>
          </a:p>
          <a:p>
            <a:pPr>
              <a:buFontTx/>
              <a:buChar char="-"/>
            </a:pPr>
            <a:r>
              <a:rPr lang="en-GB" sz="1800" b="1" dirty="0">
                <a:solidFill>
                  <a:srgbClr val="00B050"/>
                </a:solidFill>
              </a:rPr>
              <a:t>CNS</a:t>
            </a:r>
          </a:p>
          <a:p>
            <a:endParaRPr lang="en-GB" sz="1800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2" name="Picture 4" descr="What can you do with a sports science degree? | THE Student">
            <a:extLst>
              <a:ext uri="{FF2B5EF4-FFF2-40B4-BE49-F238E27FC236}">
                <a16:creationId xmlns:a16="http://schemas.microsoft.com/office/drawing/2014/main" id="{EC001F38-62FB-4B26-B277-0FB7DC1955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961" b="-1"/>
          <a:stretch/>
        </p:blipFill>
        <p:spPr bwMode="auto"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nline Media 4" title="Ian Jeffreys  Warm Up 1">
            <a:hlinkClick r:id="" action="ppaction://media"/>
            <a:extLst>
              <a:ext uri="{FF2B5EF4-FFF2-40B4-BE49-F238E27FC236}">
                <a16:creationId xmlns:a16="http://schemas.microsoft.com/office/drawing/2014/main" id="{586E48FC-A26D-4A56-A864-4151C278C20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52681" y="3973547"/>
            <a:ext cx="4668505" cy="263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593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A31E751-178B-42C9-9D1C-0DB171938B75}"/>
              </a:ext>
            </a:extLst>
          </p:cNvPr>
          <p:cNvSpPr/>
          <p:nvPr/>
        </p:nvSpPr>
        <p:spPr>
          <a:xfrm>
            <a:off x="-1" y="0"/>
            <a:ext cx="675014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The ‘R-A-M-P’ Approach (Jeffreys, 2006)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5EED63-2907-4120-83DB-0504F01212A9}"/>
              </a:ext>
            </a:extLst>
          </p:cNvPr>
          <p:cNvSpPr txBox="1"/>
          <p:nvPr/>
        </p:nvSpPr>
        <p:spPr>
          <a:xfrm>
            <a:off x="174172" y="1325563"/>
            <a:ext cx="6408607" cy="33759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Raise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elevate core body temperature, heart rate, joint viscosity 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Activate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activate key muscle groups and muscle fibre types (e.g. Type 11x in a long-jump warm up)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Mobilise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mobilise key joints and ranges of motion used in the sport (e.g. Overhead squats for the snatch)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Potentiation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increasing the intensity of exercise to a point that athletes are able to perform at their maximal levels – often referred to as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PAP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Sports Science Updates - Sheila Kealey">
            <a:extLst>
              <a:ext uri="{FF2B5EF4-FFF2-40B4-BE49-F238E27FC236}">
                <a16:creationId xmlns:a16="http://schemas.microsoft.com/office/drawing/2014/main" id="{54805DFE-D411-49DF-9FCE-8F9C4CEF72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44" r="4556"/>
          <a:stretch/>
        </p:blipFill>
        <p:spPr bwMode="auto">
          <a:xfrm>
            <a:off x="6735677" y="22507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nline Media 6" title="Ian Jeffreys Warm Up 2">
            <a:hlinkClick r:id="" action="ppaction://media"/>
            <a:extLst>
              <a:ext uri="{FF2B5EF4-FFF2-40B4-BE49-F238E27FC236}">
                <a16:creationId xmlns:a16="http://schemas.microsoft.com/office/drawing/2014/main" id="{FFA5126F-964A-4B8A-9A5B-9C8DCE90EF9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35138" y="4689140"/>
            <a:ext cx="3498428" cy="19766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7E3A664-B797-4826-B9E3-465B7740C340}"/>
              </a:ext>
            </a:extLst>
          </p:cNvPr>
          <p:cNvSpPr/>
          <p:nvPr/>
        </p:nvSpPr>
        <p:spPr>
          <a:xfrm>
            <a:off x="6096000" y="6096829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https://www.atletiekunie.nl/sites/default/files/userfiles/thema/themadagen/looptrainersdag/2018/Handouts/Plyometrie%20Artikel%202%20-%20Nout%20van%20der%20Velden.pdf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07238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AB0F0-296E-431A-A11A-C98D4E391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" y="741045"/>
            <a:ext cx="421640" cy="4918075"/>
          </a:xfrm>
        </p:spPr>
        <p:txBody>
          <a:bodyPr>
            <a:normAutofit/>
          </a:bodyPr>
          <a:lstStyle/>
          <a:p>
            <a:r>
              <a:rPr lang="en-GB" dirty="0"/>
              <a:t>Raise </a:t>
            </a:r>
          </a:p>
        </p:txBody>
      </p:sp>
      <p:pic>
        <p:nvPicPr>
          <p:cNvPr id="4" name="Online Media 3" title="Warm Up   Pulse Raiser 1">
            <a:hlinkClick r:id="" action="ppaction://media"/>
            <a:extLst>
              <a:ext uri="{FF2B5EF4-FFF2-40B4-BE49-F238E27FC236}">
                <a16:creationId xmlns:a16="http://schemas.microsoft.com/office/drawing/2014/main" id="{24FE0EAB-5E23-406E-B243-52F3DB590E7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953" y="152400"/>
            <a:ext cx="10572878" cy="653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65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05C33A9-402D-43B1-9955-D79A0D3B9A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8"/>
          <a:stretch>
            <a:fillRect/>
          </a:stretch>
        </p:blipFill>
        <p:spPr>
          <a:xfrm>
            <a:off x="2539936" y="21726"/>
            <a:ext cx="6854656" cy="6048771"/>
          </a:xfrm>
          <a:prstGeom prst="rect">
            <a:avLst/>
          </a:prstGeom>
        </p:spPr>
      </p:pic>
      <p:pic>
        <p:nvPicPr>
          <p:cNvPr id="5" name="Online Media 4" title="Cervical Stabilization">
            <a:hlinkClick r:id="" action="ppaction://media"/>
            <a:extLst>
              <a:ext uri="{FF2B5EF4-FFF2-40B4-BE49-F238E27FC236}">
                <a16:creationId xmlns:a16="http://schemas.microsoft.com/office/drawing/2014/main" id="{EA8C9CF3-0632-46F5-BDE2-A67CC404770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9"/>
          <a:stretch>
            <a:fillRect/>
          </a:stretch>
        </p:blipFill>
        <p:spPr>
          <a:xfrm>
            <a:off x="0" y="100965"/>
            <a:ext cx="3183991" cy="1798955"/>
          </a:xfrm>
          <a:prstGeom prst="rect">
            <a:avLst/>
          </a:prstGeom>
        </p:spPr>
      </p:pic>
      <p:pic>
        <p:nvPicPr>
          <p:cNvPr id="6" name="Online Media 5" title="Top 5 Thoracic Spine Mobility Drills">
            <a:hlinkClick r:id="" action="ppaction://media"/>
            <a:extLst>
              <a:ext uri="{FF2B5EF4-FFF2-40B4-BE49-F238E27FC236}">
                <a16:creationId xmlns:a16="http://schemas.microsoft.com/office/drawing/2014/main" id="{46A018FC-B072-410B-A653-573963BF2EF1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10"/>
          <a:stretch>
            <a:fillRect/>
          </a:stretch>
        </p:blipFill>
        <p:spPr>
          <a:xfrm>
            <a:off x="8970779" y="546252"/>
            <a:ext cx="2987040" cy="1687678"/>
          </a:xfrm>
          <a:prstGeom prst="rect">
            <a:avLst/>
          </a:prstGeom>
        </p:spPr>
      </p:pic>
      <p:pic>
        <p:nvPicPr>
          <p:cNvPr id="7" name="Online Media 6" title="How to improve lumbar spine core control and stability | Feat. Tim Keeley | No.77 | Physio REHAB">
            <a:hlinkClick r:id="" action="ppaction://media"/>
            <a:extLst>
              <a:ext uri="{FF2B5EF4-FFF2-40B4-BE49-F238E27FC236}">
                <a16:creationId xmlns:a16="http://schemas.microsoft.com/office/drawing/2014/main" id="{3EA1978F-DDE7-4B85-8F4D-4CF9E8CB95E1}"/>
              </a:ext>
            </a:extLst>
          </p:cNvPr>
          <p:cNvPicPr>
            <a:picLocks noRot="1" noChangeAspect="1"/>
          </p:cNvPicPr>
          <p:nvPr>
            <a:videoFile r:link="rId3"/>
          </p:nvPr>
        </p:nvPicPr>
        <p:blipFill>
          <a:blip r:embed="rId11"/>
          <a:stretch>
            <a:fillRect/>
          </a:stretch>
        </p:blipFill>
        <p:spPr>
          <a:xfrm>
            <a:off x="37232" y="2233930"/>
            <a:ext cx="3183991" cy="1798955"/>
          </a:xfrm>
          <a:prstGeom prst="rect">
            <a:avLst/>
          </a:prstGeom>
        </p:spPr>
      </p:pic>
      <p:pic>
        <p:nvPicPr>
          <p:cNvPr id="8" name="Online Media 7" title="3 Hip Mobility Stretching Exercises You Should Be Doing | Dr. Andreo Spina">
            <a:hlinkClick r:id="" action="ppaction://media"/>
            <a:extLst>
              <a:ext uri="{FF2B5EF4-FFF2-40B4-BE49-F238E27FC236}">
                <a16:creationId xmlns:a16="http://schemas.microsoft.com/office/drawing/2014/main" id="{B8C4234D-4D0E-4E9D-A21C-DEF791C6368E}"/>
              </a:ext>
            </a:extLst>
          </p:cNvPr>
          <p:cNvPicPr>
            <a:picLocks noRot="1" noChangeAspect="1"/>
          </p:cNvPicPr>
          <p:nvPr>
            <a:videoFile r:link="rId4"/>
          </p:nvPr>
        </p:nvPicPr>
        <p:blipFill>
          <a:blip r:embed="rId12"/>
          <a:stretch>
            <a:fillRect/>
          </a:stretch>
        </p:blipFill>
        <p:spPr>
          <a:xfrm>
            <a:off x="8970779" y="2423193"/>
            <a:ext cx="2987041" cy="1687678"/>
          </a:xfrm>
          <a:prstGeom prst="rect">
            <a:avLst/>
          </a:prstGeom>
        </p:spPr>
      </p:pic>
      <p:pic>
        <p:nvPicPr>
          <p:cNvPr id="9" name="Online Media 8" title="12 Knee Stability Exercises in 12 Minutes">
            <a:hlinkClick r:id="" action="ppaction://media"/>
            <a:extLst>
              <a:ext uri="{FF2B5EF4-FFF2-40B4-BE49-F238E27FC236}">
                <a16:creationId xmlns:a16="http://schemas.microsoft.com/office/drawing/2014/main" id="{35C53435-1AA8-43C5-A5BA-B7A37ADFCE40}"/>
              </a:ext>
            </a:extLst>
          </p:cNvPr>
          <p:cNvPicPr>
            <a:picLocks noRot="1" noChangeAspect="1"/>
          </p:cNvPicPr>
          <p:nvPr>
            <a:videoFile r:link="rId5"/>
          </p:nvPr>
        </p:nvPicPr>
        <p:blipFill>
          <a:blip r:embed="rId13"/>
          <a:stretch>
            <a:fillRect/>
          </a:stretch>
        </p:blipFill>
        <p:spPr>
          <a:xfrm>
            <a:off x="37232" y="4286179"/>
            <a:ext cx="3146759" cy="1777919"/>
          </a:xfrm>
          <a:prstGeom prst="rect">
            <a:avLst/>
          </a:prstGeom>
        </p:spPr>
      </p:pic>
      <p:pic>
        <p:nvPicPr>
          <p:cNvPr id="10" name="Online Media 9" title="Ankle mobility exercises for a stiff ankle">
            <a:hlinkClick r:id="" action="ppaction://media"/>
            <a:extLst>
              <a:ext uri="{FF2B5EF4-FFF2-40B4-BE49-F238E27FC236}">
                <a16:creationId xmlns:a16="http://schemas.microsoft.com/office/drawing/2014/main" id="{F2B5CB5A-2F9A-4D0B-BEE0-F02E1192D921}"/>
              </a:ext>
            </a:extLst>
          </p:cNvPr>
          <p:cNvPicPr>
            <a:picLocks noRot="1" noChangeAspect="1"/>
          </p:cNvPicPr>
          <p:nvPr>
            <a:videoFile r:link="rId6"/>
          </p:nvPr>
        </p:nvPicPr>
        <p:blipFill>
          <a:blip r:embed="rId14"/>
          <a:stretch>
            <a:fillRect/>
          </a:stretch>
        </p:blipFill>
        <p:spPr>
          <a:xfrm>
            <a:off x="8907479" y="4481842"/>
            <a:ext cx="3146759" cy="1777919"/>
          </a:xfrm>
          <a:prstGeom prst="rect">
            <a:avLst/>
          </a:prstGeom>
        </p:spPr>
      </p:pic>
      <p:sp>
        <p:nvSpPr>
          <p:cNvPr id="11" name="Arrow: Left 10">
            <a:extLst>
              <a:ext uri="{FF2B5EF4-FFF2-40B4-BE49-F238E27FC236}">
                <a16:creationId xmlns:a16="http://schemas.microsoft.com/office/drawing/2014/main" id="{A4390A98-0CCB-488D-AC1A-6AB90486CDB3}"/>
              </a:ext>
            </a:extLst>
          </p:cNvPr>
          <p:cNvSpPr/>
          <p:nvPr/>
        </p:nvSpPr>
        <p:spPr>
          <a:xfrm>
            <a:off x="3339045" y="456966"/>
            <a:ext cx="2594144" cy="590702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B6492A14-57FC-41D2-970F-302CC36DB271}"/>
              </a:ext>
            </a:extLst>
          </p:cNvPr>
          <p:cNvSpPr/>
          <p:nvPr/>
        </p:nvSpPr>
        <p:spPr>
          <a:xfrm rot="21125562">
            <a:off x="3330770" y="1977844"/>
            <a:ext cx="2616346" cy="5907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AA97B0DD-5569-44F9-BA89-6D0AEAA4A6C7}"/>
              </a:ext>
            </a:extLst>
          </p:cNvPr>
          <p:cNvSpPr/>
          <p:nvPr/>
        </p:nvSpPr>
        <p:spPr>
          <a:xfrm>
            <a:off x="6757534" y="1679519"/>
            <a:ext cx="2149945" cy="44624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FA557B48-653F-4484-B971-6D321BC903AC}"/>
              </a:ext>
            </a:extLst>
          </p:cNvPr>
          <p:cNvSpPr/>
          <p:nvPr/>
        </p:nvSpPr>
        <p:spPr>
          <a:xfrm>
            <a:off x="6311199" y="3133407"/>
            <a:ext cx="2242453" cy="62794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1BBAD9CB-B13B-4D1B-8A8B-60275AE3E18B}"/>
              </a:ext>
            </a:extLst>
          </p:cNvPr>
          <p:cNvSpPr/>
          <p:nvPr/>
        </p:nvSpPr>
        <p:spPr>
          <a:xfrm rot="20934721">
            <a:off x="3281055" y="3961606"/>
            <a:ext cx="2370969" cy="59070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D30FF452-C910-4E81-BBBD-2E92F0F6EDDC}"/>
              </a:ext>
            </a:extLst>
          </p:cNvPr>
          <p:cNvSpPr/>
          <p:nvPr/>
        </p:nvSpPr>
        <p:spPr>
          <a:xfrm>
            <a:off x="6757535" y="5370801"/>
            <a:ext cx="2041026" cy="44624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E1B425-E6B7-43AE-BAB2-D4932E130498}"/>
              </a:ext>
            </a:extLst>
          </p:cNvPr>
          <p:cNvSpPr txBox="1"/>
          <p:nvPr/>
        </p:nvSpPr>
        <p:spPr>
          <a:xfrm>
            <a:off x="436880" y="6259761"/>
            <a:ext cx="5760720" cy="374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Activate and Mobilise</a:t>
            </a:r>
          </a:p>
        </p:txBody>
      </p:sp>
    </p:spTree>
    <p:extLst>
      <p:ext uri="{BB962C8B-B14F-4D97-AF65-F5344CB8AC3E}">
        <p14:creationId xmlns:p14="http://schemas.microsoft.com/office/powerpoint/2010/main" val="74789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2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33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8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39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45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50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 vol="80000">
                <p:cTn id="51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5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 vol="80000">
                <p:cTn id="57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9C8E1AB999EB4EB1F88434CE7C96C8" ma:contentTypeVersion="13" ma:contentTypeDescription="Create a new document." ma:contentTypeScope="" ma:versionID="65ec2d8a154ca0c3ab97cb383eef3d65">
  <xsd:schema xmlns:xsd="http://www.w3.org/2001/XMLSchema" xmlns:xs="http://www.w3.org/2001/XMLSchema" xmlns:p="http://schemas.microsoft.com/office/2006/metadata/properties" xmlns:ns3="1fd89f02-816c-4bdd-a269-b4038929c39e" xmlns:ns4="ace8dd6c-bbb0-4fe3-b7c0-9bb507505348" targetNamespace="http://schemas.microsoft.com/office/2006/metadata/properties" ma:root="true" ma:fieldsID="bec09dc49de6f6ca43d2ab0b2e960ab1" ns3:_="" ns4:_="">
    <xsd:import namespace="1fd89f02-816c-4bdd-a269-b4038929c39e"/>
    <xsd:import namespace="ace8dd6c-bbb0-4fe3-b7c0-9bb50750534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89f02-816c-4bdd-a269-b4038929c3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8dd6c-bbb0-4fe3-b7c0-9bb5075053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16A69C-5BE3-4483-8F28-76936092B2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8B1662-7E02-4800-A5CF-B3D5A69FC5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d89f02-816c-4bdd-a269-b4038929c39e"/>
    <ds:schemaRef ds:uri="ace8dd6c-bbb0-4fe3-b7c0-9bb5075053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9B10E3-DDB3-434E-B0C6-ED6BC3BEEBCD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1fd89f02-816c-4bdd-a269-b4038929c39e"/>
    <ds:schemaRef ds:uri="ace8dd6c-bbb0-4fe3-b7c0-9bb50750534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768</Words>
  <Application>Microsoft Office PowerPoint</Application>
  <PresentationFormat>Widescreen</PresentationFormat>
  <Paragraphs>113</Paragraphs>
  <Slides>19</Slides>
  <Notes>0</Notes>
  <HiddenSlides>0</HiddenSlides>
  <MMClips>12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Task B – Learning Aims:</vt:lpstr>
      <vt:lpstr>Learning Outcomes:</vt:lpstr>
      <vt:lpstr>The “Warm up”</vt:lpstr>
      <vt:lpstr>The Warm Up (Jeffreys, 2006)</vt:lpstr>
      <vt:lpstr>PowerPoint Presentation</vt:lpstr>
      <vt:lpstr>Raise </vt:lpstr>
      <vt:lpstr>PowerPoint Presentation</vt:lpstr>
      <vt:lpstr>Potentiation Exercises</vt:lpstr>
      <vt:lpstr>RAMP – Warm Up</vt:lpstr>
      <vt:lpstr>What is the purpose of warming up?</vt:lpstr>
      <vt:lpstr>General Components of a Warm Up</vt:lpstr>
      <vt:lpstr>Pre-Stretches</vt:lpstr>
      <vt:lpstr>Types of Stretches</vt:lpstr>
      <vt:lpstr>Why Stretch?</vt:lpstr>
      <vt:lpstr>Key Term: Delayed Onset Muscle Soreness (DOMS)</vt:lpstr>
      <vt:lpstr>Implementing a Cool-Down (Crossley, 2012)</vt:lpstr>
      <vt:lpstr>Practical Session – Next Week: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Tattersall</dc:creator>
  <cp:lastModifiedBy>Simon Tattersall</cp:lastModifiedBy>
  <cp:revision>1</cp:revision>
  <dcterms:created xsi:type="dcterms:W3CDTF">2021-03-17T11:13:38Z</dcterms:created>
  <dcterms:modified xsi:type="dcterms:W3CDTF">2021-04-30T09:33:59Z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0x010100D09C8E1AB999EB4EB1F88434CE7C96C8</vt:lpwstr>
  </property>
</Properties>
</file>